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93" r:id="rId2"/>
    <p:sldId id="292" r:id="rId3"/>
    <p:sldId id="294" r:id="rId4"/>
    <p:sldId id="259" r:id="rId5"/>
    <p:sldId id="262" r:id="rId6"/>
    <p:sldId id="274" r:id="rId7"/>
  </p:sldIdLst>
  <p:sldSz cx="7561263" cy="10693400"/>
  <p:notesSz cx="6807200" cy="9939338"/>
  <p:embeddedFontLst>
    <p:embeddedFont>
      <p:font typeface="LG EI Text TTF Regular" panose="020B0600000101010101" charset="-127"/>
      <p:regular r:id="rId9"/>
    </p:embeddedFont>
    <p:embeddedFont>
      <p:font typeface="LG스마트체 Bold" panose="020B0600000101010101" pitchFamily="34" charset="-127"/>
      <p:bold r:id="rId10"/>
    </p:embeddedFont>
    <p:embeddedFont>
      <p:font typeface="LG스마트체 Light" panose="020B0600000101010101" pitchFamily="34" charset="-127"/>
      <p:regular r:id="rId11"/>
    </p:embeddedFont>
    <p:embeddedFont>
      <p:font typeface="LG스마트체 Regular" panose="020B0600000101010101" pitchFamily="34" charset="-127"/>
      <p:regular r:id="rId1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orient="horz" pos="510">
          <p15:clr>
            <a:srgbClr val="A4A3A4"/>
          </p15:clr>
        </p15:guide>
        <p15:guide id="3" orient="horz" pos="238">
          <p15:clr>
            <a:srgbClr val="A4A3A4"/>
          </p15:clr>
        </p15:guide>
        <p15:guide id="4" pos="2382">
          <p15:clr>
            <a:srgbClr val="A4A3A4"/>
          </p15:clr>
        </p15:guide>
        <p15:guide id="5" pos="294">
          <p15:clr>
            <a:srgbClr val="A4A3A4"/>
          </p15:clr>
        </p15:guide>
        <p15:guide id="6" pos="451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유진실(Yoo Jin Sil)" initials="유JS" lastIdx="1" clrIdx="0"/>
  <p:cmAuthor id="1" name="이동섭(LEE Dong Seop)" initials="이DS" lastIdx="1" clrIdx="1">
    <p:extLst>
      <p:ext uri="{19B8F6BF-5375-455C-9EA6-DF929625EA0E}">
        <p15:presenceInfo xmlns:p15="http://schemas.microsoft.com/office/powerpoint/2012/main" userId="S-1-5-21-1757981266-1979792683-1801674531-111496" providerId="AD"/>
      </p:ext>
    </p:extLst>
  </p:cmAuthor>
  <p:cmAuthor id="2" name="장보령(JANG BORYUNG)" initials="장B" lastIdx="1" clrIdx="2">
    <p:extLst>
      <p:ext uri="{19B8F6BF-5375-455C-9EA6-DF929625EA0E}">
        <p15:presenceInfo xmlns:p15="http://schemas.microsoft.com/office/powerpoint/2012/main" userId="S-1-5-21-1757981266-1979792683-1801674531-11217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C60024"/>
    <a:srgbClr val="CCFFFF"/>
    <a:srgbClr val="F6F5F0"/>
    <a:srgbClr val="E727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86" autoAdjust="0"/>
    <p:restoredTop sz="94660"/>
  </p:normalViewPr>
  <p:slideViewPr>
    <p:cSldViewPr>
      <p:cViewPr varScale="1">
        <p:scale>
          <a:sx n="71" d="100"/>
          <a:sy n="71" d="100"/>
        </p:scale>
        <p:origin x="3492" y="90"/>
      </p:cViewPr>
      <p:guideLst>
        <p:guide orient="horz" pos="3368"/>
        <p:guide orient="horz" pos="510"/>
        <p:guide orient="horz" pos="238"/>
        <p:guide pos="2382"/>
        <p:guide pos="294"/>
        <p:guide pos="451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2381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fld id="{F65AE199-28C2-4264-9640-1123321E9A4B}" type="datetimeFigureOut">
              <a:rPr lang="ko-KR" altLang="en-US" smtClean="0"/>
              <a:pPr/>
              <a:t>2026-06-05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1243013"/>
            <a:ext cx="237172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fld id="{6766F6D5-305E-42F2-9C1A-73D8BCC2865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10929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LG스마트체 Regular" panose="020B0600000101010101" pitchFamily="50" charset="-127"/>
        <a:ea typeface="LG스마트체 Regular" panose="020B0600000101010101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67095" y="3321886"/>
            <a:ext cx="6427074" cy="229215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34190" y="6059593"/>
            <a:ext cx="5292884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08F80-DA0B-454B-B411-95EC5401240F}" type="datetime1">
              <a:rPr lang="ko-KR" altLang="en-US" smtClean="0"/>
              <a:t>2026-06-05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369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05486-FC72-4BF5-B3BD-67249142C976}" type="datetime1">
              <a:rPr lang="ko-KR" altLang="en-US" smtClean="0"/>
              <a:t>2026-06-05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83876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534133" y="668338"/>
            <a:ext cx="1405923" cy="142256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12427" y="668338"/>
            <a:ext cx="4095684" cy="142256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1BDF5-CBA2-4109-ADD5-33F4AD554D72}" type="datetime1">
              <a:rPr lang="ko-KR" altLang="en-US" smtClean="0"/>
              <a:t>2026-06-05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59233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907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7287" y="6871500"/>
            <a:ext cx="6427074" cy="212382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7287" y="4532320"/>
            <a:ext cx="6427074" cy="23391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CD4AE-F9D1-44A2-B2D8-45151B95AC22}" type="datetime1">
              <a:rPr lang="ko-KR" altLang="en-US" smtClean="0"/>
              <a:t>2026-06-05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32757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12428" y="3891210"/>
            <a:ext cx="2750147" cy="11002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188595" y="3891210"/>
            <a:ext cx="2751460" cy="11002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868BC-26AC-4F9B-B719-89C58048AD18}" type="datetime1">
              <a:rPr lang="ko-KR" altLang="en-US" smtClean="0"/>
              <a:t>2026-06-05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54596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8063" y="2393639"/>
            <a:ext cx="3340871" cy="99755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78063" y="3391194"/>
            <a:ext cx="3340871" cy="6161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841017" y="2393639"/>
            <a:ext cx="3342183" cy="99755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841017" y="3391194"/>
            <a:ext cx="3342183" cy="6161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" name="날짜 개체 틀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36F1-949E-46C6-AC06-C322DB52CE22}" type="datetime1">
              <a:rPr lang="ko-KR" altLang="en-US" smtClean="0"/>
              <a:t>2026-06-05</a:t>
            </a:fld>
            <a:endParaRPr lang="ko-KR" altLang="en-US" dirty="0"/>
          </a:p>
        </p:txBody>
      </p:sp>
      <p:sp>
        <p:nvSpPr>
          <p:cNvPr id="11" name="바닥글 개체 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12" name="슬라이드 번호 개체 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1420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74A5A-78F9-4A6B-BF68-F231F3326AFC}" type="datetime1">
              <a:rPr lang="ko-KR" altLang="en-US" smtClean="0"/>
              <a:t>2026-06-05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76288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C8D2-B739-46EB-A564-2ABB4297902B}" type="datetime1">
              <a:rPr lang="ko-KR" altLang="en-US" smtClean="0"/>
              <a:t>2026-06-05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6976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캡션 있는 콘텐츠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8" name="직사각형 7"/>
          <p:cNvSpPr/>
          <p:nvPr userDrawn="1"/>
        </p:nvSpPr>
        <p:spPr>
          <a:xfrm>
            <a:off x="5580831" y="9379148"/>
            <a:ext cx="1980432" cy="1314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9249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82060" y="7485380"/>
            <a:ext cx="4536758" cy="8836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482060" y="955475"/>
            <a:ext cx="4536758" cy="6416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482060" y="8369071"/>
            <a:ext cx="4536758" cy="125498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5527-4748-40A5-A933-2F41C364D6E7}" type="datetime1">
              <a:rPr lang="ko-KR" altLang="en-US" smtClean="0"/>
              <a:t>2026-06-05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76B7-A55A-4FAC-8144-92D90A1215C6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18284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0" y="2532256"/>
            <a:ext cx="6805137" cy="7057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fld id="{92732927-438A-48B5-AB61-064DD51FBE12}" type="datetime1">
              <a:rPr lang="ko-KR" altLang="en-US" smtClean="0"/>
              <a:pPr/>
              <a:t>2026-06-05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dirty="0"/>
              <a:t>-1-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fld id="{26E076B7-A55A-4FAC-8144-92D90A1215C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A7511309-E2DF-4F99-B884-7C1DDF723C4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4" y="344488"/>
            <a:ext cx="1679053" cy="504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4331BD8-8CBD-4243-83A1-3C571AC58C42}"/>
              </a:ext>
            </a:extLst>
          </p:cNvPr>
          <p:cNvSpPr txBox="1"/>
          <p:nvPr userDrawn="1"/>
        </p:nvSpPr>
        <p:spPr>
          <a:xfrm>
            <a:off x="4844556" y="345649"/>
            <a:ext cx="2443297" cy="4078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050" dirty="0">
                <a:latin typeface="LG EI Text TTF Regular" panose="020B0500000101010101" pitchFamily="50" charset="-127"/>
                <a:ea typeface="LG EI Text TTF Regular" panose="020B0500000101010101" pitchFamily="50" charset="-127"/>
              </a:rPr>
              <a:t>서울특별시 마포구 마포대로 </a:t>
            </a:r>
            <a:r>
              <a:rPr lang="en-US" altLang="ko-KR" sz="1050" dirty="0">
                <a:latin typeface="LG EI Text TTF Regular" panose="020B0500000101010101" pitchFamily="50" charset="-127"/>
                <a:ea typeface="LG EI Text TTF Regular" panose="020B0500000101010101" pitchFamily="50" charset="-127"/>
              </a:rPr>
              <a:t>155 LG</a:t>
            </a:r>
            <a:r>
              <a:rPr lang="ko-KR" altLang="en-US" sz="1050" dirty="0">
                <a:latin typeface="LG EI Text TTF Regular" panose="020B0500000101010101" pitchFamily="50" charset="-127"/>
                <a:ea typeface="LG EI Text TTF Regular" panose="020B0500000101010101" pitchFamily="50" charset="-127"/>
              </a:rPr>
              <a:t>마포빌딩</a:t>
            </a:r>
            <a:endParaRPr lang="en-US" altLang="ko-KR" sz="1050" dirty="0">
              <a:latin typeface="LG EI Text TTF Regular" panose="020B0500000101010101" pitchFamily="50" charset="-127"/>
              <a:ea typeface="LG EI Text TTF Regular" panose="020B0500000101010101" pitchFamily="50" charset="-127"/>
            </a:endParaRPr>
          </a:p>
          <a:p>
            <a:pPr algn="r"/>
            <a:r>
              <a:rPr lang="en-US" altLang="ko-KR" sz="1000" dirty="0">
                <a:latin typeface="LG EI Text TTF Regular" panose="020B0500000101010101" pitchFamily="50" charset="-127"/>
                <a:ea typeface="LG EI Text TTF Regular" panose="020B0500000101010101" pitchFamily="50" charset="-127"/>
              </a:rPr>
              <a:t>TEL: (02)705-2600  FAX: (02)705-2957</a:t>
            </a:r>
            <a:endParaRPr lang="ko-KR" altLang="en-US" sz="1000" dirty="0">
              <a:latin typeface="LG EI Text TTF Regular" panose="020B0500000101010101" pitchFamily="50" charset="-127"/>
              <a:ea typeface="LG EI Text TTF Regular" panose="020B05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1911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LG스마트체 Regular" panose="020B0600000101010101" pitchFamily="50" charset="-127"/>
          <a:ea typeface="LG스마트체 Regular" panose="020B0600000101010101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ating.co.kr/" TargetMode="External"/><Relationship Id="rId2" Type="http://schemas.openxmlformats.org/officeDocument/2006/relationships/hyperlink" Target="https://pms.lgad.co.kr/ext/login.do" TargetMode="External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www.nicers.co.kr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6255" y="5317133"/>
            <a:ext cx="6732960" cy="3585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300">
                <a:latin typeface="LG스마트체 Bold" panose="020B0600000101010101" pitchFamily="50" charset="-127"/>
                <a:ea typeface="LG스마트체 Bold" panose="020B0600000101010101" pitchFamily="50" charset="-127"/>
              </a:defRPr>
            </a:lvl1pPr>
          </a:lstStyle>
          <a:p>
            <a:r>
              <a:rPr lang="en-US" altLang="ko-KR" dirty="0"/>
              <a:t>3. </a:t>
            </a:r>
            <a:r>
              <a:rPr lang="ko-KR" altLang="en-US" dirty="0"/>
              <a:t>업종 별 업무 영역</a:t>
            </a:r>
            <a:r>
              <a:rPr lang="en-US" altLang="ko-KR" dirty="0"/>
              <a:t> </a:t>
            </a: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947050"/>
              </p:ext>
            </p:extLst>
          </p:nvPr>
        </p:nvGraphicFramePr>
        <p:xfrm>
          <a:off x="430245" y="5716418"/>
          <a:ext cx="6698970" cy="307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4162">
                  <a:extLst>
                    <a:ext uri="{9D8B030D-6E8A-4147-A177-3AD203B41FA5}">
                      <a16:colId xmlns:a16="http://schemas.microsoft.com/office/drawing/2014/main" val="2782248608"/>
                    </a:ext>
                  </a:extLst>
                </a:gridCol>
                <a:gridCol w="5364808">
                  <a:extLst>
                    <a:ext uri="{9D8B030D-6E8A-4147-A177-3AD203B41FA5}">
                      <a16:colId xmlns:a16="http://schemas.microsoft.com/office/drawing/2014/main" val="3370634037"/>
                    </a:ext>
                  </a:extLst>
                </a:gridCol>
              </a:tblGrid>
              <a:tr h="1728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>
                          <a:solidFill>
                            <a:schemeClr val="bg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업종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>
                          <a:solidFill>
                            <a:schemeClr val="bg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업무 영역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389879"/>
                  </a:ext>
                </a:extLst>
              </a:tr>
              <a:tr h="6534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전시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Exhibition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해외비상설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/ 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해외상설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/ 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국내비상설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/ 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국내상설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/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아트 콜라보레이션</a:t>
                      </a:r>
                      <a:r>
                        <a:rPr lang="en-US" altLang="ko-KR" sz="1200" kern="1200" baseline="30000" dirty="0">
                          <a:solidFill>
                            <a:srgbClr val="C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1</a:t>
                      </a:r>
                      <a:r>
                        <a:rPr lang="en-US" altLang="ko-KR" sz="1200" baseline="30000" dirty="0">
                          <a:solidFill>
                            <a:srgbClr val="C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 / 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브랜드 팝업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/ 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온라인체험공간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078266"/>
                  </a:ext>
                </a:extLst>
              </a:tr>
              <a:tr h="7449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이벤트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Event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전시운영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신제품발표회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브랜드팝업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컨퍼런스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컨벤션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페스티벌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콘서트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국제회의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엑스포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만찬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 </a:t>
                      </a:r>
                      <a:r>
                        <a:rPr lang="ko-KR" altLang="en-US" sz="1200" dirty="0" err="1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개폐막식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스포츠마케팅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홍보대행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948466"/>
                  </a:ext>
                </a:extLst>
              </a:tr>
              <a:tr h="6264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전시시스템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Exhibition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System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전시시스템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고객경험솔루션시스템</a:t>
                      </a:r>
                      <a:r>
                        <a:rPr lang="en-US" altLang="ko-KR" sz="1200" baseline="30000" dirty="0">
                          <a:solidFill>
                            <a:srgbClr val="C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2)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음향 및 조명 연동시스템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8505258"/>
                  </a:ext>
                </a:extLst>
              </a:tr>
              <a:tr h="7733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컨텐츠</a:t>
                      </a:r>
                      <a:endParaRPr lang="en-US" altLang="ko-KR" sz="1400" kern="1200" dirty="0">
                        <a:solidFill>
                          <a:schemeClr val="tx1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Contents 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solidFill>
                            <a:schemeClr val="tx1"/>
                          </a:solidFill>
                          <a:highlight>
                            <a:srgbClr val="FFFFFF"/>
                          </a:highlight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전시 컨텐츠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highlight>
                            <a:srgbClr val="FFFFFF"/>
                          </a:highlight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highlight>
                            <a:srgbClr val="FFFFFF"/>
                          </a:highlight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브랜드 및 캠페인 영상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highlight>
                            <a:srgbClr val="FFFFFF"/>
                          </a:highlight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highlight>
                            <a:srgbClr val="FFFFFF"/>
                          </a:highlight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디지털 영상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highlight>
                            <a:srgbClr val="FFFFFF"/>
                          </a:highlight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 PQ(</a:t>
                      </a:r>
                      <a:r>
                        <a:rPr lang="ko-KR" altLang="en-US" sz="1200" dirty="0" err="1">
                          <a:solidFill>
                            <a:schemeClr val="tx1"/>
                          </a:solidFill>
                          <a:highlight>
                            <a:srgbClr val="FFFFFF"/>
                          </a:highlight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화질데모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highlight>
                            <a:srgbClr val="FFFFFF"/>
                          </a:highlight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highlight>
                            <a:srgbClr val="FFFFFF"/>
                          </a:highlight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화질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highlight>
                            <a:srgbClr val="FFFFFF"/>
                          </a:highlight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USP) /</a:t>
                      </a:r>
                      <a:endParaRPr lang="en-US" altLang="ko-KR" sz="1200" baseline="30000" dirty="0">
                        <a:solidFill>
                          <a:srgbClr val="C00000"/>
                        </a:solidFill>
                        <a:highlight>
                          <a:srgbClr val="FFFFFF"/>
                        </a:highlight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highlight>
                            <a:srgbClr val="FFFFFF"/>
                          </a:highlight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AI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highlight>
                            <a:srgbClr val="FFFFFF"/>
                          </a:highlight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영상</a:t>
                      </a:r>
                      <a:endParaRPr lang="en-US" altLang="ko-KR" sz="1200" dirty="0">
                        <a:solidFill>
                          <a:schemeClr val="tx1"/>
                        </a:solidFill>
                        <a:highlight>
                          <a:srgbClr val="FFFFFF"/>
                        </a:highlight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987373"/>
                  </a:ext>
                </a:extLst>
              </a:tr>
            </a:tbl>
          </a:graphicData>
        </a:graphic>
      </p:graphicFrame>
      <p:grpSp>
        <p:nvGrpSpPr>
          <p:cNvPr id="4" name="그룹 3">
            <a:extLst>
              <a:ext uri="{FF2B5EF4-FFF2-40B4-BE49-F238E27FC236}">
                <a16:creationId xmlns:a16="http://schemas.microsoft.com/office/drawing/2014/main" id="{15321865-5873-49FE-BAAC-0A7F2EFA0753}"/>
              </a:ext>
            </a:extLst>
          </p:cNvPr>
          <p:cNvGrpSpPr/>
          <p:nvPr/>
        </p:nvGrpSpPr>
        <p:grpSpPr>
          <a:xfrm>
            <a:off x="287875" y="1348560"/>
            <a:ext cx="6984776" cy="964055"/>
            <a:chOff x="467895" y="1098228"/>
            <a:chExt cx="6984776" cy="964055"/>
          </a:xfrm>
        </p:grpSpPr>
        <p:sp>
          <p:nvSpPr>
            <p:cNvPr id="8" name="TextBox 7"/>
            <p:cNvSpPr txBox="1"/>
            <p:nvPr/>
          </p:nvSpPr>
          <p:spPr>
            <a:xfrm>
              <a:off x="467895" y="1539063"/>
              <a:ext cx="6984776" cy="52322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/>
              <a:r>
                <a:rPr lang="ko-KR" altLang="en-US" sz="1400" dirty="0">
                  <a:latin typeface="LG스마트체 Light" panose="020B0600000101010101" pitchFamily="50" charset="-127"/>
                  <a:ea typeface="LG스마트체 Light" panose="020B0600000101010101" pitchFamily="50" charset="-127"/>
                </a:rPr>
                <a:t>당사와 함께 할 협력회사를 모집합니다</a:t>
              </a:r>
              <a:r>
                <a:rPr lang="en-US" altLang="ko-KR" sz="1400" dirty="0">
                  <a:latin typeface="LG스마트체 Light" panose="020B0600000101010101" pitchFamily="50" charset="-127"/>
                  <a:ea typeface="LG스마트체 Light" panose="020B0600000101010101" pitchFamily="50" charset="-127"/>
                </a:rPr>
                <a:t>. </a:t>
              </a:r>
            </a:p>
            <a:p>
              <a:pPr algn="ctr"/>
              <a:r>
                <a:rPr lang="ko-KR" altLang="en-US" sz="1400" dirty="0">
                  <a:latin typeface="LG스마트체 Light" panose="020B0600000101010101" pitchFamily="50" charset="-127"/>
                  <a:ea typeface="LG스마트체 Light" panose="020B0600000101010101" pitchFamily="50" charset="-127"/>
                </a:rPr>
                <a:t>지원을 희망하는 회사는 아래 내용을 참고하시어 지원해 주시기 바랍니다</a:t>
              </a:r>
              <a:r>
                <a:rPr lang="en-US" altLang="ko-KR" sz="1400" dirty="0">
                  <a:latin typeface="LG스마트체 Light" panose="020B0600000101010101" pitchFamily="50" charset="-127"/>
                  <a:ea typeface="LG스마트체 Light" panose="020B0600000101010101" pitchFamily="50" charset="-127"/>
                </a:rPr>
                <a:t>.  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94172" y="1098228"/>
              <a:ext cx="6732959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/>
              <a:r>
                <a:rPr lang="en-US" altLang="ko-KR" sz="2000" b="1" dirty="0"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2026</a:t>
              </a:r>
              <a:r>
                <a:rPr lang="ko-KR" altLang="en-US" sz="2000" b="1" dirty="0"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년 </a:t>
              </a:r>
              <a:r>
                <a:rPr lang="en-US" altLang="ko-KR" sz="2000" b="1" dirty="0"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HSAD BTL</a:t>
              </a:r>
              <a:r>
                <a:rPr lang="ko-KR" altLang="en-US" sz="2000" b="1" dirty="0">
                  <a:latin typeface="LG스마트체 Regular" panose="020B0600000101010101" pitchFamily="50" charset="-127"/>
                  <a:ea typeface="LG스마트체 Regular" panose="020B0600000101010101" pitchFamily="50" charset="-127"/>
                </a:rPr>
                <a:t>협력사 모집</a:t>
              </a:r>
            </a:p>
          </p:txBody>
        </p:sp>
      </p:grpSp>
      <p:sp>
        <p:nvSpPr>
          <p:cNvPr id="5" name="직사각형 4">
            <a:extLst>
              <a:ext uri="{FF2B5EF4-FFF2-40B4-BE49-F238E27FC236}">
                <a16:creationId xmlns:a16="http://schemas.microsoft.com/office/drawing/2014/main" id="{9AAD845C-77AA-48D9-BCF7-726619E35690}"/>
              </a:ext>
            </a:extLst>
          </p:cNvPr>
          <p:cNvSpPr/>
          <p:nvPr/>
        </p:nvSpPr>
        <p:spPr>
          <a:xfrm>
            <a:off x="430245" y="9365706"/>
            <a:ext cx="6732960" cy="7200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1) </a:t>
            </a: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아트 콜라보레이션 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</a:t>
            </a: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국내 외 아티스트 및 해외 글로벌 브랜드와 협업하여 전시공간 기획 및 조성</a:t>
            </a:r>
            <a:endParaRPr lang="en-US" altLang="ko-KR" sz="1200" dirty="0">
              <a:solidFill>
                <a:schemeClr val="tx1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2) </a:t>
            </a: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고객경험솔루션시스템 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</a:t>
            </a: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경험 컨텐츠 고도화에 따른 시스템 솔루션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(</a:t>
            </a: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고객 참여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이종 매체별 멀티 싱크 등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FB8503B-DDA7-4C29-B7DB-177DEC47C853}"/>
              </a:ext>
            </a:extLst>
          </p:cNvPr>
          <p:cNvSpPr txBox="1"/>
          <p:nvPr/>
        </p:nvSpPr>
        <p:spPr>
          <a:xfrm>
            <a:off x="396255" y="4570847"/>
            <a:ext cx="6732960" cy="85991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>
            <a:defPPr>
              <a:defRPr lang="ko-KR"/>
            </a:defPPr>
            <a:lvl1pPr>
              <a:lnSpc>
                <a:spcPct val="150000"/>
              </a:lnSpc>
              <a:defRPr sz="1300">
                <a:latin typeface="LG스마트체 Bold" panose="020B0600000101010101" pitchFamily="50" charset="-127"/>
                <a:ea typeface="LG스마트체 Bold" panose="020B0600000101010101" pitchFamily="50" charset="-127"/>
              </a:defRPr>
            </a:lvl1pPr>
          </a:lstStyle>
          <a:p>
            <a:r>
              <a:rPr lang="en-US" altLang="ko-KR" dirty="0"/>
              <a:t>2. </a:t>
            </a:r>
            <a:r>
              <a:rPr lang="ko-KR" altLang="en-US" dirty="0"/>
              <a:t>모집 업종   </a:t>
            </a:r>
            <a:endParaRPr lang="en-US" altLang="ko-KR" dirty="0"/>
          </a:p>
          <a:p>
            <a:pPr>
              <a:lnSpc>
                <a:spcPct val="100000"/>
              </a:lnSpc>
            </a:pPr>
            <a:r>
              <a:rPr lang="en-US" altLang="ko-KR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BTL - </a:t>
            </a:r>
            <a:r>
              <a:rPr lang="ko-KR" altLang="en-US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전시</a:t>
            </a:r>
            <a:r>
              <a:rPr lang="en-US" altLang="ko-KR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/ </a:t>
            </a:r>
            <a:r>
              <a:rPr lang="ko-KR" altLang="en-US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이벤트 </a:t>
            </a:r>
            <a:r>
              <a:rPr lang="en-US" altLang="ko-KR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/ </a:t>
            </a:r>
            <a:r>
              <a:rPr lang="ko-KR" altLang="en-US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전시시스템</a:t>
            </a:r>
            <a:r>
              <a:rPr lang="en-US" altLang="ko-KR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/ </a:t>
            </a:r>
            <a:r>
              <a:rPr lang="ko-KR" altLang="en-US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컨텐츠 </a:t>
            </a:r>
            <a:endParaRPr lang="en-US" altLang="ko-KR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marL="342900" indent="-342900">
              <a:buAutoNum type="arabicPeriod"/>
            </a:pPr>
            <a:endParaRPr lang="en-US" altLang="ko-KR" dirty="0"/>
          </a:p>
        </p:txBody>
      </p:sp>
      <p:sp>
        <p:nvSpPr>
          <p:cNvPr id="14" name="TextBox 13"/>
          <p:cNvSpPr txBox="1"/>
          <p:nvPr/>
        </p:nvSpPr>
        <p:spPr>
          <a:xfrm>
            <a:off x="468263" y="2393960"/>
            <a:ext cx="6732960" cy="3585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300" dirty="0">
                <a:latin typeface="LG스마트체 Bold" panose="020B0600000101010101" pitchFamily="50" charset="-127"/>
                <a:ea typeface="LG스마트체 Bold" panose="020B0600000101010101" pitchFamily="50" charset="-127"/>
              </a:rPr>
              <a:t>1. </a:t>
            </a:r>
            <a:r>
              <a:rPr lang="ko-KR" altLang="en-US" sz="1300" dirty="0">
                <a:latin typeface="LG스마트체 Bold" panose="020B0600000101010101" pitchFamily="50" charset="-127"/>
                <a:ea typeface="LG스마트체 Bold" panose="020B0600000101010101" pitchFamily="50" charset="-127"/>
              </a:rPr>
              <a:t>일정</a:t>
            </a:r>
            <a:endParaRPr lang="en-US" altLang="ko-KR" sz="1300" dirty="0">
              <a:latin typeface="LG스마트체 Bold" panose="020B0600000101010101" pitchFamily="50" charset="-127"/>
              <a:ea typeface="LG스마트체 Bold" panose="020B0600000101010101" pitchFamily="50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894601"/>
              </p:ext>
            </p:extLst>
          </p:nvPr>
        </p:nvGraphicFramePr>
        <p:xfrm>
          <a:off x="468261" y="2792596"/>
          <a:ext cx="6624736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7">
                  <a:extLst>
                    <a:ext uri="{9D8B030D-6E8A-4147-A177-3AD203B41FA5}">
                      <a16:colId xmlns:a16="http://schemas.microsoft.com/office/drawing/2014/main" val="105706664"/>
                    </a:ext>
                  </a:extLst>
                </a:gridCol>
                <a:gridCol w="4752529">
                  <a:extLst>
                    <a:ext uri="{9D8B030D-6E8A-4147-A177-3AD203B41FA5}">
                      <a16:colId xmlns:a16="http://schemas.microsoft.com/office/drawing/2014/main" val="3370634037"/>
                    </a:ext>
                  </a:extLst>
                </a:gridCol>
              </a:tblGrid>
              <a:tr h="2425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>
                          <a:solidFill>
                            <a:schemeClr val="bg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항목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>
                          <a:solidFill>
                            <a:schemeClr val="bg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일정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389879"/>
                  </a:ext>
                </a:extLst>
              </a:tr>
              <a:tr h="2425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모집 공고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2026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06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월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10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일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수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) ~ 07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월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10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일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금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0362697"/>
                  </a:ext>
                </a:extLst>
              </a:tr>
              <a:tr h="2425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서류 접수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2026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06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월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25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일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목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) ~ 07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월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10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일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금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035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평가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2026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07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월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13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일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월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) ~ 07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월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28 (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화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)  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19904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결과 통보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2026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08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월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 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첫째 주 중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(8/4~7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일 중 예정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2204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운영 기간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2026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08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월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10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일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  ~ 2027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07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월 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31</a:t>
                      </a:r>
                      <a:r>
                        <a:rPr lang="ko-KR" altLang="en-US" sz="1200" kern="1200" dirty="0">
                          <a:solidFill>
                            <a:schemeClr val="tx1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일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13762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0260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68263" y="1602284"/>
            <a:ext cx="6732960" cy="3585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300" b="1" dirty="0">
                <a:latin typeface="LG스마트체 Bold" panose="020B0600000101010101" pitchFamily="50" charset="-127"/>
                <a:ea typeface="LG스마트체 Bold" panose="020B0600000101010101" pitchFamily="50" charset="-127"/>
              </a:rPr>
              <a:t>4. </a:t>
            </a:r>
            <a:r>
              <a:rPr lang="ko-KR" altLang="en-US" sz="1300" b="1" dirty="0">
                <a:latin typeface="LG스마트체 Bold" panose="020B0600000101010101" pitchFamily="50" charset="-127"/>
                <a:ea typeface="LG스마트체 Bold" panose="020B0600000101010101" pitchFamily="50" charset="-127"/>
              </a:rPr>
              <a:t>접수 방법</a:t>
            </a:r>
            <a:endParaRPr lang="en-US" altLang="ko-KR" sz="1300" b="1" dirty="0">
              <a:latin typeface="LG스마트체 Bold" panose="020B0600000101010101" pitchFamily="50" charset="-127"/>
              <a:ea typeface="LG스마트체 Bold" panose="020B0600000101010101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8262" y="1904037"/>
            <a:ext cx="6732960" cy="51950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당사 협력사 포털사이트로 온라인 지원 </a:t>
            </a:r>
            <a:r>
              <a:rPr lang="en-US" altLang="ko-KR" sz="1400" dirty="0">
                <a:latin typeface="LG스마트체 Regular" panose="020B0600000101010101" pitchFamily="50" charset="-127"/>
                <a:ea typeface="LG스마트체 Regular" panose="020B0600000101010101" pitchFamily="50" charset="-127"/>
                <a:hlinkClick r:id="rId2"/>
              </a:rPr>
              <a:t>Vendor - Login PMS (lgad.co.kr)</a:t>
            </a:r>
            <a:r>
              <a:rPr lang="en-US" altLang="ko-KR" sz="14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</a:p>
          <a:p>
            <a:pPr>
              <a:lnSpc>
                <a:spcPts val="1700"/>
              </a:lnSpc>
            </a:pP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서류접수일 이전 협력사 포털사이트 내 지원 가이드 업로드 예정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  <a:endParaRPr lang="en-US" altLang="ko-KR" sz="13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8262" y="4489684"/>
            <a:ext cx="6732960" cy="86177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ko-KR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①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포트폴리오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②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조직도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&amp;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인력구성표 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당사지정양식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-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별첨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1,2) </a:t>
            </a:r>
          </a:p>
          <a:p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③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사업자등록증사본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④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지원분야관련 자격증 및 면허증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⑤</a:t>
            </a:r>
            <a:r>
              <a:rPr lang="ko-KR" altLang="en-US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신용평가결과서</a:t>
            </a:r>
            <a:r>
              <a:rPr lang="en-US" altLang="ko-KR" sz="13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*</a:t>
            </a:r>
            <a:r>
              <a:rPr lang="ko-KR" altLang="ko-KR" sz="1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  <a:endParaRPr lang="en-US" altLang="ko-KR" sz="1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r>
              <a:rPr lang="ko-KR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⑥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재무제표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(2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개년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),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⑦법인등기부등본 ⑧개인정보보호동의서 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당사지정양식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-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별첨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3)</a:t>
            </a:r>
          </a:p>
          <a:p>
            <a:endParaRPr lang="en-US" altLang="ko-KR" sz="1100" dirty="0">
              <a:solidFill>
                <a:srgbClr val="FF0000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8263" y="4135942"/>
            <a:ext cx="6732960" cy="3597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300" b="1" dirty="0">
                <a:latin typeface="LG스마트체 Bold" panose="020B0600000101010101" pitchFamily="50" charset="-127"/>
                <a:ea typeface="LG스마트체 Bold" panose="020B0600000101010101" pitchFamily="50" charset="-127"/>
              </a:rPr>
              <a:t>6. </a:t>
            </a:r>
            <a:r>
              <a:rPr lang="ko-KR" altLang="en-US" sz="1300" b="1" dirty="0">
                <a:latin typeface="LG스마트체 Bold" panose="020B0600000101010101" pitchFamily="50" charset="-127"/>
                <a:ea typeface="LG스마트체 Bold" panose="020B0600000101010101" pitchFamily="50" charset="-127"/>
              </a:rPr>
              <a:t>지원 서류</a:t>
            </a:r>
            <a:endParaRPr lang="en-US" altLang="ko-KR" sz="1300" b="1" dirty="0">
              <a:latin typeface="LG스마트체 Bold" panose="020B0600000101010101" pitchFamily="50" charset="-127"/>
              <a:ea typeface="LG스마트체 Bold" panose="020B0600000101010101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32359" y="4201739"/>
            <a:ext cx="2592288" cy="29238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양식 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-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별첨자료 참고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740A9F0-D0E2-49DB-AA47-5B2A016D7DA4}"/>
              </a:ext>
            </a:extLst>
          </p:cNvPr>
          <p:cNvSpPr txBox="1"/>
          <p:nvPr/>
        </p:nvSpPr>
        <p:spPr>
          <a:xfrm>
            <a:off x="468263" y="2756743"/>
            <a:ext cx="6732960" cy="35977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300" b="1" dirty="0">
                <a:latin typeface="LG스마트체 Bold" panose="020B0600000101010101" pitchFamily="50" charset="-127"/>
                <a:ea typeface="LG스마트체 Bold" panose="020B0600000101010101" pitchFamily="50" charset="-127"/>
              </a:rPr>
              <a:t>5. </a:t>
            </a:r>
            <a:r>
              <a:rPr lang="ko-KR" altLang="en-US" sz="1300" b="1" dirty="0">
                <a:latin typeface="LG스마트체 Bold" panose="020B0600000101010101" pitchFamily="50" charset="-127"/>
                <a:ea typeface="LG스마트체 Bold" panose="020B0600000101010101" pitchFamily="50" charset="-127"/>
              </a:rPr>
              <a:t>지원조건 및 등록정보</a:t>
            </a:r>
            <a:r>
              <a:rPr lang="en-US" altLang="ko-KR" sz="1300" b="1" dirty="0">
                <a:latin typeface="LG스마트체 Bold" panose="020B0600000101010101" pitchFamily="50" charset="-127"/>
                <a:ea typeface="LG스마트체 Bold" panose="020B0600000101010101" pitchFamily="50" charset="-127"/>
              </a:rPr>
              <a:t>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8261" y="3082210"/>
            <a:ext cx="6984777" cy="69249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1)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지원조건 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신용등급 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[B]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등급이상</a:t>
            </a:r>
            <a:endParaRPr lang="en-US" altLang="ko-KR" sz="13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2)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등록정보 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회사 기본정보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대표자정보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업종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주소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자산총액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매출총액 등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</a:p>
          <a:p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              </a:t>
            </a:r>
            <a:r>
              <a:rPr lang="ko-KR" altLang="en-US" sz="1300" dirty="0" err="1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회사연혁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주요실적현황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최근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3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개년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),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주요고객현황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최근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2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개년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), </a:t>
            </a:r>
            <a:r>
              <a:rPr lang="ko-KR" altLang="en-US" sz="1300" dirty="0" err="1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타사대비강점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특수관계인</a:t>
            </a:r>
            <a:endParaRPr lang="en-US" altLang="ko-KR" sz="13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8263" y="7723372"/>
            <a:ext cx="6732960" cy="3585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300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8. </a:t>
            </a:r>
            <a:r>
              <a:rPr lang="ko-KR" altLang="en-US" sz="1300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기타 사항</a:t>
            </a:r>
            <a:endParaRPr lang="en-US" altLang="ko-KR" sz="1300" b="1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8263" y="8077813"/>
            <a:ext cx="6732960" cy="1072088"/>
          </a:xfrm>
          <a:prstGeom prst="rect">
            <a:avLst/>
          </a:prstGeom>
          <a:noFill/>
        </p:spPr>
        <p:txBody>
          <a:bodyPr wrap="square" lIns="0" tIns="0" rIns="36000" b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1)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당사의 정도경영 방침에 위반되는 행위가 확인될 경우 평가 대상에서 제외 될 수 있으며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</a:t>
            </a:r>
          </a:p>
          <a:p>
            <a:pPr>
              <a:lnSpc>
                <a:spcPts val="1700"/>
              </a:lnSpc>
            </a:pP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등록 이후라도 위반한 사실이 확인될 경우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등록 취소 될 수 있습니다</a:t>
            </a:r>
            <a:endParaRPr lang="en-US" altLang="ko-KR" sz="13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>
              <a:lnSpc>
                <a:spcPts val="1700"/>
              </a:lnSpc>
            </a:pP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2)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등록정보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및 제출서류에 허위사항이 있는 경우 협력업체로 선발하지 않으며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</a:p>
          <a:p>
            <a:pPr>
              <a:lnSpc>
                <a:spcPts val="1700"/>
              </a:lnSpc>
            </a:pP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</a:t>
            </a: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협력업체 등록 후 허위사항이 발견되는 즉시 자격이 상실됩니다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. </a:t>
            </a:r>
          </a:p>
          <a:p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30B151F1-3A99-440A-AA62-B39A4FDFAA22}"/>
              </a:ext>
            </a:extLst>
          </p:cNvPr>
          <p:cNvSpPr/>
          <p:nvPr/>
        </p:nvSpPr>
        <p:spPr>
          <a:xfrm>
            <a:off x="468261" y="5222822"/>
            <a:ext cx="6624000" cy="1245296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r>
              <a:rPr lang="ko-KR" altLang="en-US" sz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신용평가결과서 </a:t>
            </a:r>
            <a:endParaRPr lang="en-US" altLang="ko-KR" sz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- 2025</a:t>
            </a: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년 재무제표 반영된 평가서 제출 必</a:t>
            </a:r>
            <a:endParaRPr lang="en-US" altLang="ko-KR" sz="1200" dirty="0">
              <a:solidFill>
                <a:schemeClr val="tx1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평가 의뢰 후 약 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1</a:t>
            </a: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주일 전후 시간이 소요</a:t>
            </a:r>
            <a:endParaRPr lang="en-US" altLang="ko-KR" sz="1200" dirty="0">
              <a:solidFill>
                <a:schemeClr val="tx1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평가기관 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2</a:t>
            </a: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 사 중 택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1 (2</a:t>
            </a: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개사 외 타 평가기관 미인정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  <a:endParaRPr lang="ko-KR" altLang="ko-KR" sz="1200" dirty="0">
              <a:solidFill>
                <a:schemeClr val="tx1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marL="372600" indent="-228600">
              <a:lnSpc>
                <a:spcPts val="1600"/>
              </a:lnSpc>
              <a:buFont typeface="+mj-ea"/>
              <a:buAutoNum type="circleNumDbPlain"/>
            </a:pP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한국평가데이터 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  <a:hlinkClick r:id="rId3"/>
              </a:rPr>
              <a:t>www.krating.co.kr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 KCR-2, </a:t>
            </a: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문의처 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1811-8883 </a:t>
            </a:r>
          </a:p>
          <a:p>
            <a:pPr marL="372600" indent="-228600">
              <a:lnSpc>
                <a:spcPts val="1600"/>
              </a:lnSpc>
              <a:buFont typeface="+mj-ea"/>
              <a:buAutoNum type="circleNumDbPlain"/>
            </a:pP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나이스디앤비 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  <a:hlinkClick r:id="rId4"/>
              </a:rPr>
              <a:t>www.nicers.co.kr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  CLIP, </a:t>
            </a:r>
            <a:r>
              <a:rPr lang="ko-KR" altLang="en-US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문의처 </a:t>
            </a:r>
            <a:r>
              <a:rPr lang="en-US" altLang="ko-KR" sz="1200" dirty="0">
                <a:solidFill>
                  <a:schemeClr val="tx1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02-2122-2550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6BFF21-383D-46DE-8966-2A143DEBF904}"/>
              </a:ext>
            </a:extLst>
          </p:cNvPr>
          <p:cNvSpPr txBox="1"/>
          <p:nvPr/>
        </p:nvSpPr>
        <p:spPr>
          <a:xfrm>
            <a:off x="468263" y="6730751"/>
            <a:ext cx="6732960" cy="3585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300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7. </a:t>
            </a:r>
            <a:r>
              <a:rPr lang="ko-KR" altLang="en-US" sz="1300" b="1" dirty="0">
                <a:latin typeface="LG스마트체 Bold" panose="020B0600000101010101" pitchFamily="50" charset="-127"/>
                <a:ea typeface="LG스마트체 Bold" panose="020B0600000101010101" pitchFamily="50" charset="-127"/>
              </a:rPr>
              <a:t>문의처</a:t>
            </a:r>
            <a:endParaRPr lang="en-US" altLang="ko-KR" sz="1300" b="1" dirty="0">
              <a:latin typeface="LG스마트체 Bold" panose="020B0600000101010101" pitchFamily="50" charset="-127"/>
              <a:ea typeface="LG스마트체 Bold" panose="020B0600000101010101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8347743-EE53-4B31-ACAD-167D7826F471}"/>
              </a:ext>
            </a:extLst>
          </p:cNvPr>
          <p:cNvSpPr txBox="1"/>
          <p:nvPr/>
        </p:nvSpPr>
        <p:spPr>
          <a:xfrm>
            <a:off x="468263" y="7085192"/>
            <a:ext cx="6732960" cy="636072"/>
          </a:xfrm>
          <a:prstGeom prst="rect">
            <a:avLst/>
          </a:prstGeom>
          <a:noFill/>
        </p:spPr>
        <p:txBody>
          <a:bodyPr wrap="square" lIns="0" tIns="0" rIns="36000" b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제작관리팀 박지영 책임 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/ 02-705-3808 / 0710mm@hsad.co.kr</a:t>
            </a:r>
          </a:p>
          <a:p>
            <a:pPr>
              <a:lnSpc>
                <a:spcPts val="1700"/>
              </a:lnSpc>
            </a:pPr>
            <a:r>
              <a:rPr lang="ko-KR" altLang="en-US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제작관리팀 김진희 선임 </a:t>
            </a:r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/ 02-705-3862 / dramatics@hsad.co.kr</a:t>
            </a:r>
          </a:p>
          <a:p>
            <a:r>
              <a:rPr lang="en-US" altLang="ko-KR" sz="13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5958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33D30-D8DA-F0D3-A0C0-9F22F2EE73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C9B6C7-2379-E573-2163-04ED4E7CAEC9}"/>
              </a:ext>
            </a:extLst>
          </p:cNvPr>
          <p:cNvSpPr txBox="1"/>
          <p:nvPr/>
        </p:nvSpPr>
        <p:spPr>
          <a:xfrm>
            <a:off x="981572" y="1242244"/>
            <a:ext cx="5598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평가 기준</a:t>
            </a:r>
          </a:p>
        </p:txBody>
      </p: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EB1CB1FB-A94D-D7A4-D28C-38D5CF72A9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392428"/>
              </p:ext>
            </p:extLst>
          </p:nvPr>
        </p:nvGraphicFramePr>
        <p:xfrm>
          <a:off x="788059" y="2951999"/>
          <a:ext cx="5985144" cy="39304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1484">
                  <a:extLst>
                    <a:ext uri="{9D8B030D-6E8A-4147-A177-3AD203B41FA5}">
                      <a16:colId xmlns:a16="http://schemas.microsoft.com/office/drawing/2014/main" val="71632341"/>
                    </a:ext>
                  </a:extLst>
                </a:gridCol>
                <a:gridCol w="1248096">
                  <a:extLst>
                    <a:ext uri="{9D8B030D-6E8A-4147-A177-3AD203B41FA5}">
                      <a16:colId xmlns:a16="http://schemas.microsoft.com/office/drawing/2014/main" val="2918366850"/>
                    </a:ext>
                  </a:extLst>
                </a:gridCol>
                <a:gridCol w="468121">
                  <a:extLst>
                    <a:ext uri="{9D8B030D-6E8A-4147-A177-3AD203B41FA5}">
                      <a16:colId xmlns:a16="http://schemas.microsoft.com/office/drawing/2014/main" val="3231711217"/>
                    </a:ext>
                  </a:extLst>
                </a:gridCol>
                <a:gridCol w="3717443">
                  <a:extLst>
                    <a:ext uri="{9D8B030D-6E8A-4147-A177-3AD203B41FA5}">
                      <a16:colId xmlns:a16="http://schemas.microsoft.com/office/drawing/2014/main" val="733243952"/>
                    </a:ext>
                  </a:extLst>
                </a:gridCol>
              </a:tblGrid>
              <a:tr h="24388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구분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항목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배점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중점 </a:t>
                      </a:r>
                      <a:r>
                        <a:rPr 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Check Point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1218314"/>
                  </a:ext>
                </a:extLst>
              </a:tr>
              <a:tr h="70473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재무평가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기업 규모 검증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20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전년도 매출액 기준 차등 배점 </a:t>
                      </a:r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(25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년도 재무제표기준</a:t>
                      </a:r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0828631"/>
                  </a:ext>
                </a:extLst>
              </a:tr>
              <a:tr h="563784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기업의 재무상태 검증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15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1) 2025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년도 재무 기준의 신용평가등급을 기준으로 등급별 차등 배점 </a:t>
                      </a:r>
                      <a:b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</a:br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2) B-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등급 미만</a:t>
                      </a:r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(CCC+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이하</a:t>
                      </a:r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 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자격 미달로 평가대상에서 제외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5574040"/>
                  </a:ext>
                </a:extLst>
              </a:tr>
              <a:tr h="496898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현금흐름 등급 검증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5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1) 2025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년도 재무 기준의 현금흐름등급을 기준으로 등급별 차등 배점</a:t>
                      </a:r>
                      <a:b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</a:br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2) NR - 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판정보류 </a:t>
                      </a:r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/ NF - 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판정제외 시 최저점 부여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423424"/>
                  </a:ext>
                </a:extLst>
              </a:tr>
              <a:tr h="56378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기본</a:t>
                      </a:r>
                      <a:endParaRPr lang="en-US" altLang="ko-KR" sz="1000" u="none" strike="noStrike" dirty="0"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  <a:p>
                      <a:pPr algn="ctr" fontAlgn="ctr"/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역량평가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종업원수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5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4</a:t>
                      </a:r>
                      <a:r>
                        <a:rPr lang="ko-KR" altLang="en-US" sz="1000" u="none" strike="noStrike" dirty="0" err="1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대보험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가입된 회사 정규인원 수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997338"/>
                  </a:ext>
                </a:extLst>
              </a:tr>
              <a:tr h="563784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전문 인력구성 검증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10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1) "</a:t>
                      </a:r>
                      <a:r>
                        <a:rPr lang="ko-KR" altLang="en-US" sz="1000" u="none" strike="noStrike" dirty="0" err="1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경력별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인원수 </a:t>
                      </a:r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x </a:t>
                      </a:r>
                      <a:r>
                        <a:rPr lang="ko-KR" altLang="en-US" sz="1000" u="none" strike="noStrike" dirty="0" err="1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경력별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배점</a:t>
                      </a:r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" 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의 합산</a:t>
                      </a:r>
                      <a:b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</a:br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2)  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최대 </a:t>
                      </a:r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10</a:t>
                      </a:r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점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9792163"/>
                  </a:ext>
                </a:extLst>
              </a:tr>
              <a:tr h="531952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u="none" strike="noStrike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가산점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5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전년도 당사 거래 건수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0681112"/>
                  </a:ext>
                </a:extLst>
              </a:tr>
              <a:tr h="26161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합계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u="none" strike="noStrike" dirty="0"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60 (+@)</a:t>
                      </a:r>
                      <a:endParaRPr lang="en-US" altLang="ko-KR" sz="1000" b="1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100364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BDE80192-2662-A84B-58B6-C4FF338DE874}"/>
              </a:ext>
            </a:extLst>
          </p:cNvPr>
          <p:cNvSpPr txBox="1"/>
          <p:nvPr/>
        </p:nvSpPr>
        <p:spPr>
          <a:xfrm>
            <a:off x="788059" y="2106340"/>
            <a:ext cx="5654112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ts val="1600"/>
              </a:lnSpc>
            </a:pPr>
            <a:r>
              <a:rPr lang="en-US" altLang="ko-KR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1</a:t>
            </a:r>
            <a:r>
              <a:rPr lang="ko-KR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차</a:t>
            </a:r>
            <a:r>
              <a:rPr lang="en-US" altLang="ko-KR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ko-KR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자격요건 검증</a:t>
            </a:r>
            <a:r>
              <a:rPr lang="en-US" altLang="ko-KR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  <a:r>
              <a:rPr lang="ko-KR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  <a:r>
              <a:rPr lang="en-US" altLang="ko-KR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+ 2</a:t>
            </a:r>
            <a:r>
              <a:rPr lang="ko-KR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차</a:t>
            </a:r>
            <a:r>
              <a:rPr lang="en-US" altLang="ko-KR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ko-KR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정량평가</a:t>
            </a:r>
            <a:r>
              <a:rPr lang="en-US" altLang="ko-KR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  <a:r>
              <a:rPr lang="ko-KR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로 나누어 평가 </a:t>
            </a:r>
            <a:r>
              <a:rPr lang="en-US" altLang="ko-KR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- </a:t>
            </a:r>
            <a:r>
              <a:rPr lang="ko-KR" altLang="en-US" sz="1300" b="1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제작관리팀</a:t>
            </a:r>
            <a:endParaRPr lang="en-US" altLang="ko-KR" sz="1300" b="1" dirty="0">
              <a:solidFill>
                <a:prstClr val="black">
                  <a:lumMod val="75000"/>
                  <a:lumOff val="25000"/>
                </a:prstClr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marL="171450" lvl="0" indent="-171450">
              <a:lnSpc>
                <a:spcPts val="16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1</a:t>
            </a:r>
            <a:r>
              <a:rPr lang="ko-KR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차 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 </a:t>
            </a:r>
            <a:r>
              <a:rPr lang="ko-KR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필수제출서류 누락 또는 신용등급 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</a:t>
            </a:r>
            <a:r>
              <a:rPr lang="ko-KR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등급 미만일 경우 탈락</a:t>
            </a:r>
            <a:endParaRPr lang="en-US" altLang="ko-KR" sz="1100" dirty="0">
              <a:solidFill>
                <a:prstClr val="black">
                  <a:lumMod val="75000"/>
                  <a:lumOff val="25000"/>
                </a:prstClr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marL="171450" lvl="0" indent="-171450">
              <a:lnSpc>
                <a:spcPts val="16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2</a:t>
            </a:r>
            <a:r>
              <a:rPr lang="ko-KR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차 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 </a:t>
            </a:r>
            <a:r>
              <a:rPr lang="ko-KR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매출액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신용평가등급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현금흐름등급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종업원수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인력구성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당사 거래 수 등 정량평가 진행</a:t>
            </a:r>
            <a:r>
              <a:rPr lang="en-US" altLang="ko-KR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12131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1572" y="1242244"/>
            <a:ext cx="5598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회사조직도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24247" y="1746300"/>
            <a:ext cx="6912768" cy="849694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6" name="직선 연결선 5"/>
          <p:cNvCxnSpPr/>
          <p:nvPr/>
        </p:nvCxnSpPr>
        <p:spPr bwMode="auto">
          <a:xfrm flipV="1">
            <a:off x="1714798" y="6128842"/>
            <a:ext cx="4235450" cy="317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직선 연결선 6"/>
          <p:cNvCxnSpPr/>
          <p:nvPr/>
        </p:nvCxnSpPr>
        <p:spPr bwMode="auto">
          <a:xfrm>
            <a:off x="3853160" y="4615954"/>
            <a:ext cx="0" cy="211772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직선 연결선 7"/>
          <p:cNvCxnSpPr/>
          <p:nvPr/>
        </p:nvCxnSpPr>
        <p:spPr bwMode="auto">
          <a:xfrm>
            <a:off x="5950248" y="6114554"/>
            <a:ext cx="0" cy="22383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직선 연결선 8"/>
          <p:cNvCxnSpPr/>
          <p:nvPr/>
        </p:nvCxnSpPr>
        <p:spPr bwMode="auto">
          <a:xfrm>
            <a:off x="1714798" y="6117729"/>
            <a:ext cx="0" cy="20796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537701"/>
              </p:ext>
            </p:extLst>
          </p:nvPr>
        </p:nvGraphicFramePr>
        <p:xfrm>
          <a:off x="2916535" y="5133478"/>
          <a:ext cx="1873250" cy="592816"/>
        </p:xfrm>
        <a:graphic>
          <a:graphicData uri="http://schemas.openxmlformats.org/drawingml/2006/table">
            <a:tbl>
              <a:tblPr/>
              <a:tblGrid>
                <a:gridCol w="486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63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912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</a:t>
                      </a:r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총괄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84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성함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846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956423"/>
              </p:ext>
            </p:extLst>
          </p:nvPr>
        </p:nvGraphicFramePr>
        <p:xfrm>
          <a:off x="2916535" y="4482604"/>
          <a:ext cx="1873250" cy="265113"/>
        </p:xfrm>
        <a:graphic>
          <a:graphicData uri="http://schemas.openxmlformats.org/drawingml/2006/table">
            <a:tbl>
              <a:tblPr/>
              <a:tblGrid>
                <a:gridCol w="1873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5113">
                <a:tc>
                  <a:txBody>
                    <a:bodyPr/>
                    <a:lstStyle/>
                    <a:p>
                      <a:pPr marL="0" marR="0" indent="0" algn="ctr" defTabSz="779252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</a:t>
                      </a:r>
                      <a:r>
                        <a:rPr lang="ko-KR" altLang="en-US" sz="1000" b="1" i="0" u="none" strike="noStrike" baseline="0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대표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242279"/>
              </p:ext>
            </p:extLst>
          </p:nvPr>
        </p:nvGraphicFramePr>
        <p:xfrm>
          <a:off x="2895898" y="6306642"/>
          <a:ext cx="1871662" cy="1206498"/>
        </p:xfrm>
        <a:graphic>
          <a:graphicData uri="http://schemas.openxmlformats.org/drawingml/2006/table">
            <a:tbl>
              <a:tblPr/>
              <a:tblGrid>
                <a:gridCol w="4864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5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80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 </a:t>
                      </a:r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팀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성함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793904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923435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897162"/>
                  </a:ext>
                </a:extLst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153145"/>
              </p:ext>
            </p:extLst>
          </p:nvPr>
        </p:nvGraphicFramePr>
        <p:xfrm>
          <a:off x="778173" y="6306642"/>
          <a:ext cx="1873250" cy="1206498"/>
        </p:xfrm>
        <a:graphic>
          <a:graphicData uri="http://schemas.openxmlformats.org/drawingml/2006/table">
            <a:tbl>
              <a:tblPr/>
              <a:tblGrid>
                <a:gridCol w="486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63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80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 </a:t>
                      </a:r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팀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성함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</a:t>
                      </a: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1574553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0483461"/>
                  </a:ext>
                </a:extLst>
              </a:tr>
              <a:tr h="196939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54" marR="6754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492269"/>
                  </a:ext>
                </a:extLst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366764"/>
              </p:ext>
            </p:extLst>
          </p:nvPr>
        </p:nvGraphicFramePr>
        <p:xfrm>
          <a:off x="5013623" y="6305054"/>
          <a:ext cx="1871662" cy="1206508"/>
        </p:xfrm>
        <a:graphic>
          <a:graphicData uri="http://schemas.openxmlformats.org/drawingml/2006/table">
            <a:tbl>
              <a:tblPr/>
              <a:tblGrid>
                <a:gridCol w="4864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5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80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OOO </a:t>
                      </a:r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팀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b="0" i="0" u="none" strike="noStrike" dirty="0">
                          <a:solidFill>
                            <a:srgbClr val="000000"/>
                          </a:solidFill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성함</a:t>
                      </a: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809988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347834"/>
                  </a:ext>
                </a:extLst>
              </a:tr>
              <a:tr h="196941"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6748" marR="6748" marT="6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530337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054100" y="3603298"/>
            <a:ext cx="5598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하단 양식 참조하여 구성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89" y="0"/>
            <a:ext cx="6238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[</a:t>
            </a:r>
            <a:r>
              <a:rPr lang="ko-KR" altLang="en-US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별첨</a:t>
            </a:r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1]</a:t>
            </a:r>
            <a:endParaRPr lang="ko-KR" altLang="en-US" sz="11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665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1572" y="944920"/>
            <a:ext cx="5598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인력구성표 </a:t>
            </a:r>
            <a:r>
              <a:rPr lang="en-US" altLang="ko-KR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</a:t>
            </a:r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인력 보유현황</a:t>
            </a:r>
            <a:r>
              <a:rPr lang="en-US" altLang="ko-KR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999999"/>
              </p:ext>
            </p:extLst>
          </p:nvPr>
        </p:nvGraphicFramePr>
        <p:xfrm>
          <a:off x="216236" y="1674292"/>
          <a:ext cx="7128790" cy="8784969"/>
        </p:xfrm>
        <a:graphic>
          <a:graphicData uri="http://schemas.openxmlformats.org/drawingml/2006/table">
            <a:tbl>
              <a:tblPr/>
              <a:tblGrid>
                <a:gridCol w="396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334479803"/>
                    </a:ext>
                  </a:extLst>
                </a:gridCol>
                <a:gridCol w="1303345">
                  <a:extLst>
                    <a:ext uri="{9D8B030D-6E8A-4147-A177-3AD203B41FA5}">
                      <a16:colId xmlns:a16="http://schemas.microsoft.com/office/drawing/2014/main" val="2143224396"/>
                    </a:ext>
                  </a:extLst>
                </a:gridCol>
                <a:gridCol w="1425758">
                  <a:extLst>
                    <a:ext uri="{9D8B030D-6E8A-4147-A177-3AD203B41FA5}">
                      <a16:colId xmlns:a16="http://schemas.microsoft.com/office/drawing/2014/main" val="3010425550"/>
                    </a:ext>
                  </a:extLst>
                </a:gridCol>
                <a:gridCol w="1425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57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104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총 인원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kumimoji="0" lang="ko-KR" altLang="en-US" sz="105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  <a:cs typeface="+mn-cs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자격증 보유자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2742285"/>
                  </a:ext>
                </a:extLst>
              </a:tr>
              <a:tr h="27103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경력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10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년 이상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경력 </a:t>
                      </a: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8-9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경력 </a:t>
                      </a: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5-7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경력 </a:t>
                      </a: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2-4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경력 </a:t>
                      </a: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2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년 미만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331129"/>
                  </a:ext>
                </a:extLst>
              </a:tr>
              <a:tr h="33879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00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00</a:t>
                      </a:r>
                      <a:r>
                        <a:rPr kumimoji="0" lang="ko-KR" altLang="en-US" sz="105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  <a:cs typeface="+mn-cs"/>
                        </a:rPr>
                        <a:t>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72581"/>
                  </a:ext>
                </a:extLst>
              </a:tr>
              <a:tr h="474310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NO</a:t>
                      </a:r>
                      <a:endParaRPr kumimoji="0" lang="ko-KR" alt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직책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해당분야 총 경력</a:t>
                      </a:r>
                      <a:endParaRPr kumimoji="0" lang="en-US" altLang="ko-KR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(00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년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00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개월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endParaRPr kumimoji="0" lang="ko-KR" alt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현 직장 입사일</a:t>
                      </a:r>
                      <a:endParaRPr kumimoji="0" lang="en-US" altLang="ko-KR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(00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년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월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0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일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endParaRPr kumimoji="0" lang="ko-KR" alt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자격증</a:t>
                      </a:r>
                      <a:endParaRPr kumimoji="0" lang="en-US" altLang="ko-KR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</a:t>
                      </a:r>
                      <a:r>
                        <a:rPr kumimoji="0" lang="ko-KR" alt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취득일</a:t>
                      </a:r>
                      <a:r>
                        <a:rPr kumimoji="0" lang="en-US" altLang="ko-KR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endParaRPr kumimoji="0" lang="ko-KR" alt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41276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5135004" y="1397293"/>
            <a:ext cx="2244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2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자격증사본은 증빙파일 제출 요망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89" y="0"/>
            <a:ext cx="6238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[</a:t>
            </a:r>
            <a:r>
              <a:rPr lang="ko-KR" altLang="en-US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별첨</a:t>
            </a:r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2]</a:t>
            </a:r>
            <a:endParaRPr lang="ko-KR" altLang="en-US" sz="11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8880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1572" y="947593"/>
            <a:ext cx="5598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수집</a:t>
            </a:r>
            <a:r>
              <a:rPr lang="en-US" altLang="ko-KR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·</a:t>
            </a:r>
            <a:r>
              <a:rPr lang="ko-KR" altLang="en-US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이용 및 제공 동의서 </a:t>
            </a: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540271" y="1602284"/>
            <a:ext cx="18934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eaLnBrk="1" latinLnBrk="1" hangingPunct="1"/>
            <a:r>
              <a:rPr lang="ko-KR" altLang="en-US" sz="1400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■</a:t>
            </a:r>
            <a:r>
              <a:rPr lang="ko-KR" altLang="en-US" sz="1000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  <a:r>
              <a:rPr lang="ko-KR" altLang="en-US" sz="1100" b="1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수집 및 이용 안내</a:t>
            </a:r>
            <a:endParaRPr lang="en-US" altLang="ko-KR" sz="1000" b="1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638969" y="1910061"/>
            <a:ext cx="6283325" cy="26543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 marL="374650" indent="-37465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latinLnBrk="1">
              <a:spcBef>
                <a:spcPct val="20000"/>
              </a:spcBef>
            </a:pP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(1)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수집 항목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-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인적사항 정보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이름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나이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전화 번호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핸드폰 번호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이메일 주소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-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교육 정보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학력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자격증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-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근로 정보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: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직장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근로 경력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endParaRPr lang="ko-KR" altLang="en-US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(2)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수집 및 이용 목적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협력업체 경쟁력 평가를 위한 자료로서 활용하기 위함</a:t>
            </a:r>
          </a:p>
          <a:p>
            <a:pPr latinLnBrk="1">
              <a:spcBef>
                <a:spcPct val="20000"/>
              </a:spcBef>
            </a:pPr>
            <a:endParaRPr lang="ko-KR" altLang="en-US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(3)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개인정보 보유 및 이용기한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제공된 협력업체 임직원의 개인정보는 업체 평가 종료 후 </a:t>
            </a:r>
            <a:r>
              <a:rPr lang="en-US" altLang="ko-KR" sz="1000" dirty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3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년 까지 보유하며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</a:t>
            </a: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본인이 개인정보의 삭제를 원하여 이를 통보할 경우 지체 없이 해당 개인정보를 삭제합니다</a:t>
            </a:r>
          </a:p>
          <a:p>
            <a:pPr latinLnBrk="1">
              <a:spcBef>
                <a:spcPct val="20000"/>
              </a:spcBef>
            </a:pPr>
            <a:endParaRPr lang="ko-KR" altLang="en-US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(4)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협력업체 임직원은 개인정보 수집 및 이용과 관련하여 동의를 거부할 권리가 있으며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,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동의거부 시</a:t>
            </a:r>
            <a:endParaRPr lang="en-US" altLang="ko-KR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  <a:p>
            <a:pPr latinLnBrk="1">
              <a:spcBef>
                <a:spcPct val="20000"/>
              </a:spcBef>
            </a:pP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      </a:t>
            </a:r>
            <a:r>
              <a:rPr lang="ko-KR" altLang="en-US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협력업체 평가 및 원활한 의사소통에 제약이 있을 수 있습니다</a:t>
            </a:r>
            <a:r>
              <a:rPr lang="en-US" altLang="ko-KR" sz="10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. </a:t>
            </a:r>
            <a:endParaRPr lang="ko-KR" altLang="en-US" sz="1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0DC9CF91-71EF-4AAC-83FB-8E6BBBD95B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786801"/>
              </p:ext>
            </p:extLst>
          </p:nvPr>
        </p:nvGraphicFramePr>
        <p:xfrm>
          <a:off x="638969" y="4770636"/>
          <a:ext cx="6283326" cy="5377298"/>
        </p:xfrm>
        <a:graphic>
          <a:graphicData uri="http://schemas.openxmlformats.org/drawingml/2006/table">
            <a:tbl>
              <a:tblPr/>
              <a:tblGrid>
                <a:gridCol w="405358">
                  <a:extLst>
                    <a:ext uri="{9D8B030D-6E8A-4147-A177-3AD203B41FA5}">
                      <a16:colId xmlns:a16="http://schemas.microsoft.com/office/drawing/2014/main" val="2097412147"/>
                    </a:ext>
                  </a:extLst>
                </a:gridCol>
                <a:gridCol w="1029848">
                  <a:extLst>
                    <a:ext uri="{9D8B030D-6E8A-4147-A177-3AD203B41FA5}">
                      <a16:colId xmlns:a16="http://schemas.microsoft.com/office/drawing/2014/main" val="4257648511"/>
                    </a:ext>
                  </a:extLst>
                </a:gridCol>
                <a:gridCol w="22025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2805">
                  <a:extLst>
                    <a:ext uri="{9D8B030D-6E8A-4147-A177-3AD203B41FA5}">
                      <a16:colId xmlns:a16="http://schemas.microsoft.com/office/drawing/2014/main" val="3107002657"/>
                    </a:ext>
                  </a:extLst>
                </a:gridCol>
                <a:gridCol w="1322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7438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NO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성명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동의서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(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체크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)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날짜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사 인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149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algn="l" eaLnBrk="1" latinLnBrk="1" hangingPunct="1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동의합니다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  <a:p>
                      <a:pPr algn="l">
                        <a:lnSpc>
                          <a:spcPts val="1100"/>
                        </a:lnSpc>
                      </a:pPr>
                      <a:r>
                        <a:rPr lang="ko-KR" altLang="en-US" sz="14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□</a:t>
                      </a:r>
                      <a:r>
                        <a:rPr lang="ko-KR" altLang="en-US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 수집 및 이용에 동의하지 않습니다</a:t>
                      </a:r>
                      <a:r>
                        <a:rPr lang="en-US" altLang="ko-KR" sz="1000" dirty="0">
                          <a:latin typeface="LG스마트체 Regular" panose="020B0600000101010101" pitchFamily="50" charset="-127"/>
                          <a:ea typeface="LG스마트체 Regular" panose="020B0600000101010101" pitchFamily="50" charset="-127"/>
                        </a:rPr>
                        <a:t>.</a:t>
                      </a: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G스마트체 Regular" panose="020B0600000101010101" pitchFamily="50" charset="-127"/>
                        <a:ea typeface="LG스마트체 Regular" panose="020B0600000101010101" pitchFamily="50" charset="-127"/>
                      </a:endParaRPr>
                    </a:p>
                  </a:txBody>
                  <a:tcPr marL="35999" marR="35999" marT="35996" marB="35996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3" name="TextBox 4">
            <a:extLst>
              <a:ext uri="{FF2B5EF4-FFF2-40B4-BE49-F238E27FC236}">
                <a16:creationId xmlns:a16="http://schemas.microsoft.com/office/drawing/2014/main" id="{8145D69D-CACC-440E-B338-56D0A12C9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423" y="1268666"/>
            <a:ext cx="392447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ko-KR" altLang="en-US" sz="1100" dirty="0">
                <a:solidFill>
                  <a:srgbClr val="0000FF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회사조직도</a:t>
            </a:r>
            <a:r>
              <a:rPr lang="en-US" altLang="ko-KR" sz="1100" dirty="0">
                <a:solidFill>
                  <a:srgbClr val="0000FF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/</a:t>
            </a:r>
            <a:r>
              <a:rPr lang="ko-KR" altLang="en-US" sz="1100" dirty="0">
                <a:solidFill>
                  <a:srgbClr val="0000FF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인력구성표에 포함된 전 인원 서명 후 제출 바랍니다</a:t>
            </a:r>
            <a:r>
              <a:rPr lang="en-US" altLang="ko-KR" sz="1100" dirty="0">
                <a:solidFill>
                  <a:srgbClr val="0000FF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.</a:t>
            </a:r>
            <a:endParaRPr lang="ko-KR" altLang="en-US" sz="1100" dirty="0">
              <a:solidFill>
                <a:srgbClr val="0000FF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D80285-9274-4676-BB17-AFC3DA209A68}"/>
              </a:ext>
            </a:extLst>
          </p:cNvPr>
          <p:cNvSpPr txBox="1"/>
          <p:nvPr/>
        </p:nvSpPr>
        <p:spPr>
          <a:xfrm>
            <a:off x="3389" y="0"/>
            <a:ext cx="62388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[</a:t>
            </a:r>
            <a:r>
              <a:rPr lang="ko-KR" altLang="en-US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별첨</a:t>
            </a:r>
            <a:r>
              <a:rPr lang="en-US" altLang="ko-KR" sz="1100" dirty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3]</a:t>
            </a:r>
            <a:endParaRPr lang="ko-KR" altLang="en-US" sz="11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3811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9020</TotalTime>
  <Words>1100</Words>
  <Application>Microsoft Office PowerPoint</Application>
  <PresentationFormat>사용자 지정</PresentationFormat>
  <Paragraphs>184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LG스마트체 Light</vt:lpstr>
      <vt:lpstr>LG EI Text TTF Regular</vt:lpstr>
      <vt:lpstr>Wingdings</vt:lpstr>
      <vt:lpstr>LG스마트체 Bold</vt:lpstr>
      <vt:lpstr>LG스마트체 Regular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HS애드</dc:creator>
  <cp:lastModifiedBy>박지영(Ji Young Park)</cp:lastModifiedBy>
  <cp:revision>368</cp:revision>
  <cp:lastPrinted>2026-06-01T07:02:16Z</cp:lastPrinted>
  <dcterms:created xsi:type="dcterms:W3CDTF">2014-09-15T01:09:22Z</dcterms:created>
  <dcterms:modified xsi:type="dcterms:W3CDTF">2026-06-05T06:43:42Z</dcterms:modified>
</cp:coreProperties>
</file>